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6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74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8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7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914400"/>
            <a:ext cx="9799320" cy="187579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zh-CN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质量提升微信公众号</a:t>
            </a:r>
            <a:br>
              <a:rPr lang="zh-CN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使用指南</a:t>
            </a:r>
            <a:endParaRPr lang="zh-CN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55" y="2790190"/>
            <a:ext cx="3506470" cy="3497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1467485" y="516255"/>
            <a:ext cx="7318375" cy="3363595"/>
            <a:chOff x="2311" y="813"/>
            <a:chExt cx="11525" cy="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38" y="2395"/>
              <a:ext cx="2940" cy="294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1" y="813"/>
              <a:ext cx="7380" cy="525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538" y="5580"/>
              <a:ext cx="329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 sz="1600">
                  <a:solidFill>
                    <a:schemeClr val="accent2">
                      <a:lumMod val="50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团标下载（四项）</a:t>
              </a:r>
              <a:endParaRPr lang="zh-CN" altLang="zh-CN" sz="1600">
                <a:solidFill>
                  <a:schemeClr val="accent2">
                    <a:lumMod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67485" y="4640580"/>
            <a:ext cx="7091680" cy="1337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zh-CN" altLang="zh-CN">
                <a:solidFill>
                  <a:schemeClr val="accent2">
                    <a:lumMod val="50000"/>
                  </a:schemeClr>
                </a:solidFill>
              </a:rPr>
              <a:t>联系电话：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</a:rPr>
              <a:t>020-31129495</a:t>
            </a:r>
            <a:endParaRPr lang="en-US" altLang="zh-CN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</a:rPr>
              <a:t>协会邮箱：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</a:rPr>
              <a:t>gsm_gd@sina.com</a:t>
            </a:r>
            <a:endParaRPr lang="en-US" altLang="zh-CN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</a:rPr>
              <a:t>地址：广州市番禺区大石街道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</a:rPr>
              <a:t>105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</a:rPr>
              <a:t>国道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</a:rPr>
              <a:t>584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</a:rPr>
              <a:t>号德智创意园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</a:rPr>
              <a:t>A1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</a:rPr>
              <a:t>区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</a:rPr>
              <a:t>715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</a:rPr>
              <a:t>之一</a:t>
            </a:r>
            <a:endParaRPr lang="zh-CN" alt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764540" y="1181735"/>
            <a:ext cx="7494905" cy="2291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850900" y="306070"/>
            <a:ext cx="7047230" cy="69151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广东省体育设施制造商协会四项团体标准</a:t>
            </a:r>
            <a:endParaRPr lang="zh-CN" altLang="en-US" sz="2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77545" y="1265555"/>
            <a:ext cx="10485755" cy="49549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T/GSMA 1-2020《</a:t>
            </a:r>
            <a:r>
              <a:rPr lang="zh-CN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预制型面层运动场地质量控制规范</a:t>
            </a:r>
            <a:r>
              <a:rPr lang="en-US" altLang="zh-CN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en-US" altLang="zh-CN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T/GSMA 2-2020《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现浇型面层运动场地质量控制规范</a:t>
            </a:r>
            <a:r>
              <a:rPr lang="en-US" altLang="zh-CN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en-US" altLang="zh-CN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T/GSMA 3-2020《</a:t>
            </a:r>
            <a:r>
              <a:rPr lang="zh-CN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人造草面层运动场地质量控制规范</a:t>
            </a:r>
            <a:r>
              <a:rPr lang="en-US" altLang="zh-CN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en-US" altLang="zh-CN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T/GSMA 4-2020《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合成材料面层运动场地 气味评定 气味指数法</a:t>
            </a:r>
            <a:r>
              <a:rPr lang="en-US" altLang="zh-CN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四项团体标准是全面覆盖采购、生产、销售、供货、施工、验收、保养及后续服务等全链条的质量管控规程。</a:t>
            </a: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质量提升公众号的开发旨在为采购方、生产方、销售方、施工方、使用方在相应环节对运动场地合成材料面层开展质量管控</a:t>
            </a:r>
            <a:r>
              <a:rPr lang="en-US" altLang="zh-CN" sz="2000" b="1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000" b="1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并</a:t>
            </a:r>
            <a:r>
              <a:rPr lang="zh-CN" altLang="en-US" sz="2000" b="1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提供相应步骤和技术支持。</a:t>
            </a:r>
            <a:endParaRPr lang="zh-CN" altLang="en-US" sz="2000" b="1" dirty="0" smtClean="0">
              <a:ln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2000" b="1" dirty="0" smtClean="0">
              <a:ln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2440" y="357505"/>
            <a:ext cx="2639695" cy="572135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右箭头 5"/>
          <p:cNvSpPr/>
          <p:nvPr/>
        </p:nvSpPr>
        <p:spPr>
          <a:xfrm>
            <a:off x="4098290" y="3087370"/>
            <a:ext cx="1235710" cy="82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6720" y="502920"/>
            <a:ext cx="3478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/>
              <a:t>1</a:t>
            </a:r>
            <a:r>
              <a:rPr lang="zh-CN" altLang="en-US"/>
              <a:t>、扫描质量提升二维码，关注质量提升公众号。</a:t>
            </a:r>
            <a:endParaRPr lang="en-US" altLang="zh-CN"/>
          </a:p>
        </p:txBody>
      </p:sp>
      <p:sp>
        <p:nvSpPr>
          <p:cNvPr id="8" name="右箭头 7"/>
          <p:cNvSpPr/>
          <p:nvPr/>
        </p:nvSpPr>
        <p:spPr>
          <a:xfrm rot="8340000">
            <a:off x="8147685" y="4590415"/>
            <a:ext cx="1235710" cy="82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34000" y="5563235"/>
            <a:ext cx="3077210" cy="73596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350250" y="1239520"/>
            <a:ext cx="34785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/>
              <a:t>2</a:t>
            </a:r>
            <a:r>
              <a:rPr lang="zh-CN" altLang="en-US"/>
              <a:t>、点击</a:t>
            </a:r>
            <a:r>
              <a:rPr lang="zh-CN" altLang="en-US">
                <a:solidFill>
                  <a:srgbClr val="FF0000"/>
                </a:solidFill>
              </a:rPr>
              <a:t>公开信息栏目</a:t>
            </a:r>
            <a:r>
              <a:rPr lang="zh-CN" altLang="en-US"/>
              <a:t>进入首页。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3</a:t>
            </a:r>
            <a:r>
              <a:rPr lang="zh-CN" altLang="en-US"/>
              <a:t>、注册登录。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4</a:t>
            </a:r>
            <a:r>
              <a:rPr lang="zh-CN" altLang="zh-CN"/>
              <a:t>、更多信息栏目：可浏览新国标、团标、协会、质检院、</a:t>
            </a:r>
            <a:r>
              <a:rPr lang="zh-CN" altLang="zh-CN">
                <a:sym typeface="+mn-ea"/>
              </a:rPr>
              <a:t>参编单位简介</a:t>
            </a:r>
            <a:r>
              <a:rPr lang="zh-CN" altLang="zh-CN"/>
              <a:t>等相关信息</a:t>
            </a:r>
            <a:endParaRPr lang="zh-CN" altLang="en-US"/>
          </a:p>
          <a:p>
            <a:pPr>
              <a:lnSpc>
                <a:spcPct val="200000"/>
              </a:lnSpc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" y="2065655"/>
            <a:ext cx="3506470" cy="3497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81530" y="291465"/>
            <a:ext cx="2795905" cy="6059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807970" y="4932045"/>
            <a:ext cx="1714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800">
                <a:solidFill>
                  <a:srgbClr val="FF0000"/>
                </a:solidFill>
              </a:rPr>
              <a:t>首页</a:t>
            </a:r>
            <a:endParaRPr lang="zh-CN" altLang="zh-CN" sz="4800">
              <a:solidFill>
                <a:srgbClr val="FF00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 rot="1560000">
            <a:off x="761365" y="2199640"/>
            <a:ext cx="1101725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879600" y="2537460"/>
            <a:ext cx="3077210" cy="73596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12065" y="3641090"/>
            <a:ext cx="20110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rgbClr val="FF0000"/>
                </a:solidFill>
              </a:rPr>
              <a:t>1</a:t>
            </a:r>
            <a:r>
              <a:rPr lang="zh-CN" altLang="en-US" sz="2800">
                <a:solidFill>
                  <a:srgbClr val="FF0000"/>
                </a:solidFill>
              </a:rPr>
              <a:t>、点击</a:t>
            </a:r>
            <a:endParaRPr lang="zh-CN" altLang="en-US" sz="2800">
              <a:solidFill>
                <a:srgbClr val="FF0000"/>
              </a:solidFill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</a:rPr>
              <a:t>注册或登录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220" y="291465"/>
            <a:ext cx="2795270" cy="6059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右箭头 9"/>
          <p:cNvSpPr/>
          <p:nvPr/>
        </p:nvSpPr>
        <p:spPr>
          <a:xfrm rot="1560000">
            <a:off x="6858635" y="2627630"/>
            <a:ext cx="1101725" cy="876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66735" y="2964180"/>
            <a:ext cx="2936240" cy="60769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91505" y="951230"/>
            <a:ext cx="24752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、进入注册页面后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填写相关信息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66715" y="4014470"/>
            <a:ext cx="26301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注意填写用户类别：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监理单位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施工单位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建设单位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业主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8295" y="1976120"/>
            <a:ext cx="397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锐字云字库粗黑体1.0" panose="02010604000000000000" charset="-122"/>
                <a:ea typeface="锐字云字库粗黑体1.0" panose="02010604000000000000" charset="-122"/>
              </a:rPr>
              <a:t>1</a:t>
            </a:r>
            <a:endParaRPr lang="en-US" altLang="zh-CN" sz="3600">
              <a:solidFill>
                <a:srgbClr val="FF0000"/>
              </a:solidFill>
              <a:latin typeface="锐字云字库粗黑体1.0" panose="02010604000000000000" charset="-122"/>
              <a:ea typeface="锐字云字库粗黑体1.0" panose="02010604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8885" y="2621280"/>
            <a:ext cx="4864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锐字云字库粗黑体1.0" panose="02010604000000000000" charset="-122"/>
                <a:ea typeface="锐字云字库粗黑体1.0" panose="02010604000000000000" charset="-122"/>
              </a:rPr>
              <a:t>2</a:t>
            </a:r>
            <a:endParaRPr lang="en-US" altLang="zh-CN" sz="3600">
              <a:solidFill>
                <a:srgbClr val="FF0000"/>
              </a:solidFill>
              <a:latin typeface="锐字云字库粗黑体1.0" panose="02010604000000000000" charset="-122"/>
              <a:ea typeface="锐字云字库粗黑体1.0" panose="02010604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845" y="520065"/>
            <a:ext cx="2684145" cy="5817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411480" y="2869565"/>
            <a:ext cx="2936240" cy="60769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场地类型 供应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065" y="517525"/>
            <a:ext cx="2685415" cy="5819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471535" y="520065"/>
            <a:ext cx="298196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、进入项目管理页面</a:t>
            </a: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sym typeface="+mn-ea"/>
              </a:rPr>
              <a:t>点击新建项目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4</a:t>
            </a:r>
            <a:r>
              <a:rPr lang="zh-CN" altLang="en-US" sz="2000">
                <a:solidFill>
                  <a:srgbClr val="FF0000"/>
                </a:solidFill>
              </a:rPr>
              <a:t>、</a:t>
            </a:r>
            <a:r>
              <a:rPr lang="zh-CN" sz="2000">
                <a:solidFill>
                  <a:srgbClr val="FF0000"/>
                </a:solidFill>
              </a:rPr>
              <a:t>填写项目信息；</a:t>
            </a:r>
            <a:endParaRPr lang="zh-CN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保存后可考察供应商；</a:t>
            </a: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可考察多家供应商作为备选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04970" y="3987800"/>
            <a:ext cx="2936240" cy="60769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3260000">
            <a:off x="6506845" y="4361180"/>
            <a:ext cx="1235710" cy="82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72310" y="4451985"/>
            <a:ext cx="4864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锐字云字库粗黑体1.0" panose="02010604000000000000" charset="-122"/>
                <a:ea typeface="锐字云字库粗黑体1.0" panose="02010604000000000000" charset="-122"/>
              </a:rPr>
              <a:t>3</a:t>
            </a:r>
            <a:endParaRPr lang="en-US" altLang="zh-CN" sz="3600">
              <a:solidFill>
                <a:srgbClr val="FF0000"/>
              </a:solidFill>
              <a:latin typeface="锐字云字库粗黑体1.0" panose="02010604000000000000" charset="-122"/>
              <a:ea typeface="锐字云字库粗黑体1.0" panose="02010604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75680" y="4904105"/>
            <a:ext cx="4864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锐字云字库粗黑体1.0" panose="02010604000000000000" charset="-122"/>
                <a:ea typeface="锐字云字库粗黑体1.0" panose="02010604000000000000" charset="-122"/>
              </a:rPr>
              <a:t>4</a:t>
            </a:r>
            <a:endParaRPr lang="en-US" altLang="zh-CN" sz="3600">
              <a:solidFill>
                <a:srgbClr val="FF0000"/>
              </a:solidFill>
              <a:latin typeface="锐字云字库粗黑体1.0" panose="02010604000000000000" charset="-122"/>
              <a:ea typeface="锐字云字库粗黑体1.0" panose="02010604000000000000" charset="-122"/>
            </a:endParaRPr>
          </a:p>
        </p:txBody>
      </p:sp>
      <p:sp>
        <p:nvSpPr>
          <p:cNvPr id="8" name="右箭头 7"/>
          <p:cNvSpPr/>
          <p:nvPr/>
        </p:nvSpPr>
        <p:spPr>
          <a:xfrm rot="13980000">
            <a:off x="901065" y="3645535"/>
            <a:ext cx="1235710" cy="82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460" y="296545"/>
            <a:ext cx="2890520" cy="6264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7947660" y="1305560"/>
            <a:ext cx="342836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5</a:t>
            </a:r>
            <a:r>
              <a:rPr lang="zh-CN" altLang="en-US" sz="2000">
                <a:solidFill>
                  <a:srgbClr val="FF0000"/>
                </a:solidFill>
              </a:rPr>
              <a:t>、点击考察</a:t>
            </a:r>
            <a:r>
              <a:rPr lang="en-US" altLang="zh-CN" sz="2000">
                <a:solidFill>
                  <a:srgbClr val="FF0000"/>
                </a:solidFill>
              </a:rPr>
              <a:t>/</a:t>
            </a:r>
            <a:r>
              <a:rPr lang="zh-CN" altLang="en-US" sz="2000">
                <a:solidFill>
                  <a:srgbClr val="FF0000"/>
                </a:solidFill>
              </a:rPr>
              <a:t>采购，进入供应商管理。</a:t>
            </a: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6</a:t>
            </a:r>
            <a:r>
              <a:rPr lang="zh-CN" altLang="en-US" sz="2000">
                <a:solidFill>
                  <a:srgbClr val="FF0000"/>
                </a:solidFill>
              </a:rPr>
              <a:t>、添加供应商</a:t>
            </a:r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zh-CN" altLang="en-US" sz="2000">
                <a:solidFill>
                  <a:srgbClr val="FF0000"/>
                </a:solidFill>
              </a:rPr>
              <a:t>、</a:t>
            </a:r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zh-CN" altLang="en-US" sz="2000">
                <a:solidFill>
                  <a:srgbClr val="FF0000"/>
                </a:solidFill>
              </a:rPr>
              <a:t>、</a:t>
            </a:r>
            <a:r>
              <a:rPr lang="en-US" altLang="zh-CN" sz="2000">
                <a:solidFill>
                  <a:srgbClr val="FF0000"/>
                </a:solidFill>
              </a:rPr>
              <a:t>3……</a:t>
            </a:r>
            <a:endParaRPr lang="en-US" altLang="zh-CN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sym typeface="+mn-ea"/>
              </a:rPr>
              <a:t>可考察多家供应商作为备选；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、返回在建项目，编辑项目，添加最终选定供应商</a:t>
            </a:r>
            <a:endParaRPr lang="en-US" altLang="zh-CN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 rot="14400000">
            <a:off x="963930" y="4760595"/>
            <a:ext cx="1235710" cy="82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59460" y="4076065"/>
            <a:ext cx="2936240" cy="60769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55" y="296545"/>
            <a:ext cx="2905760" cy="6296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右箭头 5"/>
          <p:cNvSpPr/>
          <p:nvPr/>
        </p:nvSpPr>
        <p:spPr>
          <a:xfrm rot="14880000">
            <a:off x="5422900" y="3655695"/>
            <a:ext cx="1235710" cy="82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82515" y="2943860"/>
            <a:ext cx="1183640" cy="487680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61515" y="4933315"/>
            <a:ext cx="4864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锐字云字库粗黑体1.0" panose="02010604000000000000" charset="-122"/>
                <a:ea typeface="锐字云字库粗黑体1.0" panose="02010604000000000000" charset="-122"/>
              </a:rPr>
              <a:t>5</a:t>
            </a:r>
            <a:endParaRPr lang="en-US" altLang="zh-CN" sz="3600">
              <a:solidFill>
                <a:srgbClr val="FF0000"/>
              </a:solidFill>
              <a:latin typeface="锐字云字库粗黑体1.0" panose="02010604000000000000" charset="-122"/>
              <a:ea typeface="锐字云字库粗黑体1.0" panose="02010604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09895" y="4151630"/>
            <a:ext cx="4864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锐字云字库粗黑体1.0" panose="02010604000000000000" charset="-122"/>
                <a:ea typeface="锐字云字库粗黑体1.0" panose="02010604000000000000" charset="-122"/>
              </a:rPr>
              <a:t>6</a:t>
            </a:r>
            <a:endParaRPr lang="en-US" altLang="zh-CN" sz="3600">
              <a:solidFill>
                <a:srgbClr val="FF0000"/>
              </a:solidFill>
              <a:latin typeface="锐字云字库粗黑体1.0" panose="02010604000000000000" charset="-122"/>
              <a:ea typeface="锐字云字库粗黑体1.0" panose="02010604000000000000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1500000">
            <a:off x="4222750" y="2355215"/>
            <a:ext cx="752475" cy="344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39870" y="2575560"/>
            <a:ext cx="4597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锐字云字库粗黑体1.0" panose="02010604000000000000" charset="-122"/>
                <a:ea typeface="锐字云字库粗黑体1.0" panose="02010604000000000000" charset="-122"/>
              </a:rPr>
              <a:t>7</a:t>
            </a:r>
            <a:endParaRPr lang="en-US" altLang="zh-CN" sz="3600">
              <a:solidFill>
                <a:srgbClr val="FF0000"/>
              </a:solidFill>
              <a:latin typeface="锐字云字库粗黑体1.0" panose="02010604000000000000" charset="-122"/>
              <a:ea typeface="锐字云字库粗黑体1.0" panose="02010604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" y="276225"/>
            <a:ext cx="2890520" cy="6264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右箭头 7"/>
          <p:cNvSpPr/>
          <p:nvPr/>
        </p:nvSpPr>
        <p:spPr>
          <a:xfrm rot="14400000">
            <a:off x="1341755" y="4740275"/>
            <a:ext cx="1235710" cy="82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39340" y="4912995"/>
            <a:ext cx="495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锐字云字库粗黑体1.0" panose="02010604000000000000" charset="-122"/>
                <a:ea typeface="锐字云字库粗黑体1.0" panose="02010604000000000000" charset="-122"/>
              </a:rPr>
              <a:t>8</a:t>
            </a:r>
            <a:endParaRPr lang="en-US" altLang="zh-CN" sz="3600">
              <a:solidFill>
                <a:srgbClr val="FF0000"/>
              </a:solidFill>
              <a:latin typeface="锐字云字库粗黑体1.0" panose="02010604000000000000" charset="-122"/>
              <a:ea typeface="锐字云字库粗黑体1.0" panose="02010604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5740" y="667385"/>
            <a:ext cx="39262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8</a:t>
            </a:r>
            <a:r>
              <a:rPr lang="zh-CN" altLang="en-US" sz="2000">
                <a:solidFill>
                  <a:srgbClr val="FF0000"/>
                </a:solidFill>
              </a:rPr>
              <a:t>、点击施工</a:t>
            </a:r>
            <a:r>
              <a:rPr lang="en-US" altLang="zh-CN" sz="2000">
                <a:solidFill>
                  <a:srgbClr val="FF0000"/>
                </a:solidFill>
              </a:rPr>
              <a:t>/</a:t>
            </a:r>
            <a:r>
              <a:rPr lang="zh-CN" altLang="en-US" sz="2000">
                <a:solidFill>
                  <a:srgbClr val="FF0000"/>
                </a:solidFill>
              </a:rPr>
              <a:t>监理，进入施工环节，填写相关记录。</a:t>
            </a: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9</a:t>
            </a:r>
            <a:r>
              <a:rPr lang="zh-CN" altLang="en-US" sz="2000">
                <a:solidFill>
                  <a:srgbClr val="FF0000"/>
                </a:solidFill>
              </a:rPr>
              <a:t>、填写完毕保存后可直接生成可下载的施工监理评价报告。</a:t>
            </a: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同时可以进入下一步环节：验收</a:t>
            </a: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zh-CN" sz="2000" b="1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20" y="276225"/>
            <a:ext cx="2921000" cy="6332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4490720" y="2624455"/>
            <a:ext cx="2936240" cy="191325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18240000">
            <a:off x="3315970" y="3756660"/>
            <a:ext cx="1235710" cy="82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686175" y="4730115"/>
            <a:ext cx="495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锐字云字库粗黑体1.0" panose="02010604000000000000" charset="-122"/>
                <a:ea typeface="锐字云字库粗黑体1.0" panose="02010604000000000000" charset="-122"/>
              </a:rPr>
              <a:t>9</a:t>
            </a:r>
            <a:endParaRPr lang="en-US" altLang="zh-CN" sz="3600">
              <a:solidFill>
                <a:srgbClr val="FF0000"/>
              </a:solidFill>
              <a:latin typeface="锐字云字库粗黑体1.0" panose="02010604000000000000" charset="-122"/>
              <a:ea typeface="锐字云字库粗黑体1.0" panose="02010604000000000000" charset="-122"/>
            </a:endParaRPr>
          </a:p>
        </p:txBody>
      </p:sp>
      <p:sp>
        <p:nvSpPr>
          <p:cNvPr id="3" name="左箭头 2"/>
          <p:cNvSpPr/>
          <p:nvPr/>
        </p:nvSpPr>
        <p:spPr>
          <a:xfrm>
            <a:off x="7254875" y="4746625"/>
            <a:ext cx="3776345" cy="1332230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zh-CN" b="1">
                <a:solidFill>
                  <a:schemeClr val="accent2">
                    <a:lumMod val="75000"/>
                  </a:schemeClr>
                </a:solidFill>
                <a:sym typeface="+mn-ea"/>
              </a:rPr>
              <a:t>重要步骤有相应的备注知识点</a:t>
            </a:r>
            <a:endParaRPr lang="zh-CN" altLang="zh-CN" b="1"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370205"/>
            <a:ext cx="2783840" cy="6033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235" y="370205"/>
            <a:ext cx="2783205" cy="6033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576820" y="1800225"/>
            <a:ext cx="392620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8</a:t>
            </a:r>
            <a:r>
              <a:rPr lang="zh-CN" altLang="en-US" sz="2000">
                <a:solidFill>
                  <a:srgbClr val="FF0000"/>
                </a:solidFill>
              </a:rPr>
              <a:t>、进入验收</a:t>
            </a:r>
            <a:r>
              <a:rPr lang="en-US" altLang="zh-CN" sz="2000">
                <a:solidFill>
                  <a:srgbClr val="FF0000"/>
                </a:solidFill>
              </a:rPr>
              <a:t>,</a:t>
            </a:r>
            <a:r>
              <a:rPr lang="zh-CN" altLang="en-US" sz="2000">
                <a:solidFill>
                  <a:srgbClr val="FF0000"/>
                </a:solidFill>
              </a:rPr>
              <a:t>根据实际情况</a:t>
            </a:r>
            <a:r>
              <a:rPr lang="zh-CN" altLang="zh-CN" sz="2000">
                <a:solidFill>
                  <a:srgbClr val="FF0000"/>
                </a:solidFill>
              </a:rPr>
              <a:t>填写验收内容。</a:t>
            </a: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9</a:t>
            </a:r>
            <a:r>
              <a:rPr lang="zh-CN" altLang="en-US" sz="2000">
                <a:solidFill>
                  <a:srgbClr val="FF0000"/>
                </a:solidFill>
              </a:rPr>
              <a:t>、填写完毕保存后生成可下载的验收报告。</a:t>
            </a: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zh-CN" sz="2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3130" y="314960"/>
            <a:ext cx="2873375" cy="6228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5728970" y="4145915"/>
            <a:ext cx="1311275" cy="247078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920" y="314960"/>
            <a:ext cx="2872740" cy="6228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61010" y="1052830"/>
            <a:ext cx="39262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accent3">
                    <a:lumMod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首页</a:t>
            </a:r>
            <a:r>
              <a:rPr lang="en-US" altLang="zh-CN" sz="2000">
                <a:solidFill>
                  <a:schemeClr val="accent3">
                    <a:lumMod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</a:t>
            </a:r>
            <a:r>
              <a:rPr lang="zh-CN" altLang="en-US" sz="2000">
                <a:solidFill>
                  <a:schemeClr val="accent3">
                    <a:lumMod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更多信息：</a:t>
            </a:r>
            <a:endParaRPr lang="zh-CN" altLang="en-US" sz="2000">
              <a:solidFill>
                <a:schemeClr val="accent3">
                  <a:lumMod val="5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accent3">
                    <a:lumMod val="75000"/>
                  </a:schemeClr>
                </a:solidFill>
              </a:rPr>
              <a:t>生产商（参编单位简介）、协会</a:t>
            </a:r>
            <a:endParaRPr lang="zh-CN" altLang="en-US" sz="200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accent3">
                    <a:lumMod val="75000"/>
                  </a:schemeClr>
                </a:solidFill>
              </a:rPr>
              <a:t>质检院、标准信息。</a:t>
            </a:r>
            <a:endParaRPr lang="zh-CN" altLang="en-US" sz="200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accent3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标准信息包含：</a:t>
            </a:r>
            <a:r>
              <a:rPr lang="zh-CN" altLang="en-US" sz="2000">
                <a:solidFill>
                  <a:schemeClr val="accent3">
                    <a:lumMod val="75000"/>
                  </a:schemeClr>
                </a:solidFill>
              </a:rPr>
              <a:t>新国标全文、协会团标下载；关于质量提升工作背景、历程回顾、发布会；团标的知识科普、重点、常见问题等。</a:t>
            </a:r>
            <a:endParaRPr lang="zh-CN" altLang="en-US" sz="200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0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 rot="1440000">
            <a:off x="4838065" y="5698490"/>
            <a:ext cx="1235710" cy="82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左右导航版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262_1*a*1"/>
  <p:tag name="KSO_WM_TEMPLATE_CATEGORY" val="diagram"/>
  <p:tag name="KSO_WM_TEMPLATE_INDEX" val="2022026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6808751a31a46f0bb3906151a03995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66.xml><?xml version="1.0" encoding="utf-8"?>
<p:tagLst xmlns:p="http://schemas.openxmlformats.org/presentationml/2006/main">
  <p:tag name="KSO_WM_UNIT_SMARTLAYOUT_COMPRESS_INFO" val="{&#10;    &quot;id&quot;: &quot;2022-06-24T11:23:44&quot;,&#10;    &quot;max&quot;: 14.234173228346492,&#10;    &quot;topChanged&quot;: 7.118245546863797&#10;}&#10;"/>
</p:tagLst>
</file>

<file path=ppt/tags/tag67.xml><?xml version="1.0" encoding="utf-8"?>
<p:tagLst xmlns:p="http://schemas.openxmlformats.org/presentationml/2006/main">
  <p:tag name="KSO_WM_SLIDE_ID" val="diagram20220262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262"/>
  <p:tag name="KSO_WM_SLIDE_LAYOUT" val="a_d_i"/>
  <p:tag name="KSO_WM_SLIDE_LAYOUT_CNT" val="1_1_1"/>
  <p:tag name="KSO_WM_SLIDE_TYPE" val="text"/>
  <p:tag name="KSO_WM_SLIDE_SUBTYPE" val="picTxt"/>
  <p:tag name="KSO_WM_SLIDE_LAYOUTTYPE" val="leftright"/>
  <p:tag name="KSO_WM_SLIDE_SIZE" val="935*540"/>
  <p:tag name="KSO_WM_SLIDE_POSITION" val="0*0"/>
  <p:tag name="KSO_WM_SLIDE_RATIO" val="1.777778"/>
  <p:tag name="KSO_WM_SLIDE_BACKGROUND" val="[&quot;leftRight&quot;]"/>
  <p:tag name="KSO_WM_SLIDE_LAYOUT_INFO" val="{&quot;direction&quot;:1,&quot;id&quot;:&quot;2022-06-24T11:23:44&quot;,&quot;maxSize&quot;:{&quot;size1&quot;:28.7},&quot;minSize&quot;:{&quot;size1&quot;:28.7},&quot;normalSize&quot;:{&quot;size1&quot;:28.7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2-06-24T11:23:44&quot;,&quot;margin&quot;:{&quot;bottom&quot;:0.847000002861023,&quot;left&quot;:0.847000002861023,&quot;right&quot;:0.847000002861023,&quot;top&quot;:0.847000002861023},&quot;type&quot;:0},{&quot;id&quot;:&quot;2022-06-24T11:23:44&quot;,&quot;margin&quot;:{&quot;bottom&quot;:0.847000002861023,&quot;left&quot;:0.8140000104904175,&quot;right&quot;:0.847000002861023,&quot;top&quot;:0.847000002861023},&quot;type&quot;:0}],&quot;type&quot;:0}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PLACING_PICTURE_USER_VIEWPORT" val="{&quot;height&quot;:10800,&quot;width&quot;:498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COMMONDATA" val="eyJoZGlkIjoiYThiOGZlZTdlNDAwYWJlZGNkZDM2NDA5MTNmNmRkNDg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WPS 演示</Application>
  <PresentationFormat>宽屏</PresentationFormat>
  <Paragraphs>96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楷体</vt:lpstr>
      <vt:lpstr>Times New Roman</vt:lpstr>
      <vt:lpstr>锐字云字库粗黑体1.0</vt:lpstr>
      <vt:lpstr>方正粗黑宋简体</vt:lpstr>
      <vt:lpstr>Arial Unicode MS</vt:lpstr>
      <vt:lpstr>Calibri</vt:lpstr>
      <vt:lpstr>Office 主题​​</vt:lpstr>
      <vt:lpstr>质量提升 微信公众号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广东省体育设施制造商协会</cp:lastModifiedBy>
  <cp:revision>168</cp:revision>
  <dcterms:created xsi:type="dcterms:W3CDTF">2019-06-19T02:08:00Z</dcterms:created>
  <dcterms:modified xsi:type="dcterms:W3CDTF">2022-07-01T03:46:38Z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7BC43115C7384B07841C98632A542047</vt:lpwstr>
  </property>
</Properties>
</file>